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1" r:id="rId6"/>
    <p:sldId id="267" r:id="rId7"/>
    <p:sldId id="268" r:id="rId8"/>
    <p:sldId id="259" r:id="rId9"/>
    <p:sldId id="266" r:id="rId10"/>
    <p:sldId id="260" r:id="rId11"/>
    <p:sldId id="262" r:id="rId12"/>
    <p:sldId id="269" r:id="rId13"/>
    <p:sldId id="270" r:id="rId14"/>
    <p:sldId id="271" r:id="rId15"/>
    <p:sldId id="272" r:id="rId16"/>
    <p:sldId id="273" r:id="rId17"/>
    <p:sldId id="263" r:id="rId18"/>
    <p:sldId id="26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413"/>
            <a:ext cx="7772400" cy="1470025"/>
          </a:xfrm>
        </p:spPr>
        <p:txBody>
          <a:bodyPr/>
          <a:lstStyle/>
          <a:p>
            <a:r>
              <a:rPr lang="fr-FR" dirty="0"/>
              <a:t>Infrastructure de Données - Projet </a:t>
            </a:r>
            <a:r>
              <a:rPr lang="fr-FR" dirty="0" err="1"/>
              <a:t>Forecast</a:t>
            </a:r>
            <a:r>
              <a:rPr lang="fr-FR" dirty="0"/>
              <a:t> 2.0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9BDF6-869B-13F9-0623-E54F248A11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633932"/>
            <a:ext cx="9144000" cy="4819338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F977BE8F-B753-1159-30CE-2774DF917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46747"/>
            <a:ext cx="6400800" cy="1752600"/>
          </a:xfrm>
        </p:spPr>
        <p:txBody>
          <a:bodyPr/>
          <a:lstStyle/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Intégration et sécurisation des données météorologiques hétérogènes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24459"/>
          </a:xfrm>
        </p:spPr>
        <p:txBody>
          <a:bodyPr/>
          <a:lstStyle/>
          <a:p>
            <a:r>
              <a:rPr dirty="0"/>
              <a:t>Architecture de </a:t>
            </a:r>
            <a:r>
              <a:rPr dirty="0" err="1"/>
              <a:t>l'Infrastructure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4341"/>
            <a:ext cx="9144000" cy="5853659"/>
          </a:xfrm>
        </p:spPr>
        <p:txBody>
          <a:bodyPr>
            <a:normAutofit/>
          </a:bodyPr>
          <a:lstStyle/>
          <a:p>
            <a:r>
              <a:rPr lang="fr-FR" dirty="0"/>
              <a:t>I</a:t>
            </a:r>
            <a:r>
              <a:rPr dirty="0" err="1"/>
              <a:t>nfrastructure</a:t>
            </a:r>
            <a:r>
              <a:rPr dirty="0"/>
              <a:t> </a:t>
            </a:r>
            <a:r>
              <a:rPr dirty="0" err="1"/>
              <a:t>conteneurisée</a:t>
            </a:r>
            <a:r>
              <a:rPr dirty="0"/>
              <a:t> et </a:t>
            </a:r>
            <a:r>
              <a:rPr dirty="0" err="1"/>
              <a:t>déployée</a:t>
            </a:r>
            <a:r>
              <a:rPr dirty="0"/>
              <a:t> sur </a:t>
            </a:r>
            <a:r>
              <a:rPr lang="fr-FR" dirty="0"/>
              <a:t>AWS</a:t>
            </a:r>
          </a:p>
          <a:p>
            <a:endParaRPr lang="fr-FR" dirty="0"/>
          </a:p>
          <a:p>
            <a:pPr lvl="1"/>
            <a:r>
              <a:rPr lang="fr-FR" dirty="0"/>
              <a:t>Conformité DSI : Utilisation de Docker et AWS.</a:t>
            </a:r>
            <a:br>
              <a:rPr lang="fr-FR" dirty="0"/>
            </a:br>
            <a:endParaRPr lang="fr-FR" dirty="0"/>
          </a:p>
          <a:p>
            <a:pPr lvl="1"/>
            <a:r>
              <a:rPr dirty="0"/>
              <a:t>Flux de </a:t>
            </a:r>
            <a:r>
              <a:rPr dirty="0" err="1"/>
              <a:t>données</a:t>
            </a:r>
            <a:r>
              <a:rPr dirty="0"/>
              <a:t> : Sources -&gt; </a:t>
            </a:r>
            <a:r>
              <a:rPr dirty="0" err="1"/>
              <a:t>Airbyte</a:t>
            </a:r>
            <a:r>
              <a:rPr dirty="0"/>
              <a:t> -&gt; S3 (Landing) -&gt; Python -&gt; MongoDB.</a:t>
            </a:r>
            <a:br>
              <a:rPr lang="fr-FR" dirty="0"/>
            </a:br>
            <a:endParaRPr dirty="0"/>
          </a:p>
          <a:p>
            <a:pPr lvl="1"/>
            <a:r>
              <a:rPr dirty="0" err="1"/>
              <a:t>Composants</a:t>
            </a:r>
            <a:r>
              <a:rPr dirty="0"/>
              <a:t> : Bucket S3 (Stockage tampon), ECS (</a:t>
            </a:r>
            <a:r>
              <a:rPr dirty="0" err="1"/>
              <a:t>Exécution</a:t>
            </a:r>
            <a:r>
              <a:rPr dirty="0"/>
              <a:t> </a:t>
            </a:r>
            <a:r>
              <a:rPr dirty="0" err="1"/>
              <a:t>Conteneurs</a:t>
            </a:r>
            <a:r>
              <a:rPr dirty="0"/>
              <a:t>).</a:t>
            </a:r>
            <a:br>
              <a:rPr lang="fr-FR" dirty="0"/>
            </a:br>
            <a:endParaRPr dirty="0"/>
          </a:p>
          <a:p>
            <a:pPr lvl="1"/>
            <a:r>
              <a:rPr dirty="0" err="1"/>
              <a:t>Sécurité</a:t>
            </a:r>
            <a:r>
              <a:rPr dirty="0"/>
              <a:t> : Gestion des </a:t>
            </a:r>
            <a:r>
              <a:rPr dirty="0" err="1"/>
              <a:t>accès</a:t>
            </a:r>
            <a:r>
              <a:rPr dirty="0"/>
              <a:t> et </a:t>
            </a:r>
            <a:r>
              <a:rPr dirty="0" err="1"/>
              <a:t>réplication</a:t>
            </a:r>
            <a:r>
              <a:rPr dirty="0"/>
              <a:t> des </a:t>
            </a:r>
            <a:r>
              <a:rPr dirty="0" err="1"/>
              <a:t>données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95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 err="1"/>
              <a:t>Conteneurisation</a:t>
            </a:r>
            <a:r>
              <a:rPr dirty="0"/>
              <a:t> et </a:t>
            </a:r>
            <a:r>
              <a:rPr dirty="0" err="1"/>
              <a:t>Déploiement</a:t>
            </a:r>
            <a:r>
              <a:rPr dirty="0"/>
              <a:t>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64118" cy="5257800"/>
          </a:xfrm>
        </p:spPr>
        <p:txBody>
          <a:bodyPr>
            <a:normAutofit/>
          </a:bodyPr>
          <a:lstStyle/>
          <a:p>
            <a:r>
              <a:rPr dirty="0" err="1"/>
              <a:t>Industrialisation</a:t>
            </a:r>
            <a:r>
              <a:rPr dirty="0"/>
              <a:t> du pipeline</a:t>
            </a:r>
            <a:endParaRPr lang="fr-FR" dirty="0"/>
          </a:p>
          <a:p>
            <a:endParaRPr dirty="0"/>
          </a:p>
          <a:p>
            <a:pPr lvl="1"/>
            <a:r>
              <a:rPr dirty="0"/>
              <a:t>Docker : </a:t>
            </a:r>
            <a:r>
              <a:rPr dirty="0" err="1"/>
              <a:t>Création</a:t>
            </a:r>
            <a:r>
              <a:rPr dirty="0"/>
              <a:t> </a:t>
            </a:r>
            <a:r>
              <a:rPr dirty="0" err="1"/>
              <a:t>d'images</a:t>
            </a:r>
            <a:r>
              <a:rPr dirty="0"/>
              <a:t> </a:t>
            </a:r>
            <a:r>
              <a:rPr lang="fr-FR" dirty="0"/>
              <a:t>docker et push vers ECR</a:t>
            </a:r>
          </a:p>
          <a:p>
            <a:pPr lvl="1"/>
            <a:endParaRPr dirty="0"/>
          </a:p>
          <a:p>
            <a:pPr lvl="1"/>
            <a:r>
              <a:rPr dirty="0"/>
              <a:t>Orchestration : </a:t>
            </a:r>
            <a:r>
              <a:rPr lang="fr-FR" dirty="0"/>
              <a:t>Pipeline CI/CD avec </a:t>
            </a:r>
            <a:r>
              <a:rPr lang="fr-FR" dirty="0" err="1"/>
              <a:t>GithubActions</a:t>
            </a:r>
            <a:r>
              <a:rPr lang="fr-FR" dirty="0"/>
              <a:t> </a:t>
            </a:r>
          </a:p>
          <a:p>
            <a:pPr lvl="1"/>
            <a:endParaRPr dirty="0"/>
          </a:p>
          <a:p>
            <a:pPr lvl="1"/>
            <a:r>
              <a:rPr dirty="0"/>
              <a:t>AWS ECS : </a:t>
            </a:r>
            <a:r>
              <a:rPr dirty="0" err="1"/>
              <a:t>Déploiement</a:t>
            </a:r>
            <a:r>
              <a:rPr dirty="0"/>
              <a:t> </a:t>
            </a:r>
            <a:r>
              <a:rPr lang="fr-FR" dirty="0"/>
              <a:t>des containers en </a:t>
            </a:r>
            <a:r>
              <a:rPr dirty="0"/>
              <a:t>production.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0A3BD-01F9-6B7A-4C3C-229C75EC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685"/>
            <a:ext cx="9144000" cy="5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5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1168F-344C-47D8-2BCD-EF3B0369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704"/>
            <a:ext cx="9144000" cy="3646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376278-5822-ACAC-2564-3B8076B08640}"/>
              </a:ext>
            </a:extLst>
          </p:cNvPr>
          <p:cNvSpPr txBox="1"/>
          <p:nvPr/>
        </p:nvSpPr>
        <p:spPr>
          <a:xfrm>
            <a:off x="3882453" y="36044"/>
            <a:ext cx="1379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0731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F0ADA-28B4-7092-8C73-AE123A854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239"/>
            <a:ext cx="9144000" cy="3663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59546D-FA1A-5734-9430-AB255A7999B2}"/>
              </a:ext>
            </a:extLst>
          </p:cNvPr>
          <p:cNvSpPr txBox="1"/>
          <p:nvPr/>
        </p:nvSpPr>
        <p:spPr>
          <a:xfrm>
            <a:off x="3882453" y="36044"/>
            <a:ext cx="2218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/>
              <a:t>ECR</a:t>
            </a:r>
          </a:p>
        </p:txBody>
      </p:sp>
    </p:spTree>
    <p:extLst>
      <p:ext uri="{BB962C8B-B14F-4D97-AF65-F5344CB8AC3E}">
        <p14:creationId xmlns:p14="http://schemas.microsoft.com/office/powerpoint/2010/main" val="121864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AB771-C639-260E-7879-066FC261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204"/>
            <a:ext cx="9144000" cy="2015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BD123-7082-404C-561D-6D6C2FF2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2956"/>
            <a:ext cx="91440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654EA-E069-4B79-FF3C-BEE8A6264A66}"/>
              </a:ext>
            </a:extLst>
          </p:cNvPr>
          <p:cNvSpPr txBox="1"/>
          <p:nvPr/>
        </p:nvSpPr>
        <p:spPr>
          <a:xfrm>
            <a:off x="3882453" y="36044"/>
            <a:ext cx="2218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/>
              <a:t>ECS</a:t>
            </a:r>
          </a:p>
        </p:txBody>
      </p:sp>
    </p:spTree>
    <p:extLst>
      <p:ext uri="{BB962C8B-B14F-4D97-AF65-F5344CB8AC3E}">
        <p14:creationId xmlns:p14="http://schemas.microsoft.com/office/powerpoint/2010/main" val="223532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E7482-9EB4-D2FB-2369-2A989EB8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166"/>
            <a:ext cx="9144000" cy="3741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5DF03-11E0-7C26-1F61-57AD854C0384}"/>
              </a:ext>
            </a:extLst>
          </p:cNvPr>
          <p:cNvSpPr txBox="1"/>
          <p:nvPr/>
        </p:nvSpPr>
        <p:spPr>
          <a:xfrm>
            <a:off x="3882452" y="36044"/>
            <a:ext cx="3837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/>
              <a:t>ECS(2)</a:t>
            </a:r>
          </a:p>
        </p:txBody>
      </p:sp>
    </p:spTree>
    <p:extLst>
      <p:ext uri="{BB962C8B-B14F-4D97-AF65-F5344CB8AC3E}">
        <p14:creationId xmlns:p14="http://schemas.microsoft.com/office/powerpoint/2010/main" val="32225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15"/>
            <a:ext cx="8229600" cy="1143000"/>
          </a:xfrm>
        </p:spPr>
        <p:txBody>
          <a:bodyPr/>
          <a:lstStyle/>
          <a:p>
            <a:r>
              <a:rPr dirty="0"/>
              <a:t>Reporting : </a:t>
            </a:r>
            <a:r>
              <a:rPr dirty="0" err="1"/>
              <a:t>Qualité</a:t>
            </a:r>
            <a:r>
              <a:rPr dirty="0"/>
              <a:t> et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7815"/>
            <a:ext cx="8229600" cy="5710185"/>
          </a:xfrm>
        </p:spPr>
        <p:txBody>
          <a:bodyPr>
            <a:normAutofit fontScale="92500" lnSpcReduction="10000"/>
          </a:bodyPr>
          <a:lstStyle/>
          <a:p>
            <a:r>
              <a:rPr dirty="0" err="1"/>
              <a:t>Indicateurs</a:t>
            </a:r>
            <a:r>
              <a:rPr dirty="0"/>
              <a:t> </a:t>
            </a:r>
            <a:r>
              <a:rPr dirty="0" err="1"/>
              <a:t>clés</a:t>
            </a:r>
            <a:r>
              <a:rPr dirty="0"/>
              <a:t> (KPIs) post-migration</a:t>
            </a:r>
          </a:p>
          <a:p>
            <a:pPr marL="457200" lvl="1" indent="0">
              <a:buNone/>
            </a:pPr>
            <a:r>
              <a:rPr lang="fr-FR" b="1" dirty="0"/>
              <a:t># Qualité des données 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 Validation de schéma par source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 Cohérence </a:t>
            </a:r>
            <a:r>
              <a:rPr lang="fr-FR" dirty="0" err="1"/>
              <a:t>staging</a:t>
            </a:r>
            <a:r>
              <a:rPr lang="fr-FR" dirty="0"/>
              <a:t> → final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 Analyse des taux de valeurs nulles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 Contrôle des doublons (unicité)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 Volume exact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FR" b="1" dirty="0"/>
              <a:t># Performance : 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Temps moyen d’accès aux données (lecture/écriture)</a:t>
            </a:r>
            <a:endParaRPr lang="fr-FR" b="1" dirty="0"/>
          </a:p>
          <a:p>
            <a:pPr lvl="1">
              <a:lnSpc>
                <a:spcPct val="150000"/>
              </a:lnSpc>
            </a:pPr>
            <a:endParaRPr lang="fr-F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175"/>
            <a:ext cx="8229600" cy="1143000"/>
          </a:xfrm>
        </p:spPr>
        <p:txBody>
          <a:bodyPr/>
          <a:lstStyle/>
          <a:p>
            <a:r>
              <a:rPr dirty="0"/>
              <a:t>Conclusion et </a:t>
            </a:r>
            <a:r>
              <a:rPr dirty="0" err="1"/>
              <a:t>Démonstration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825"/>
            <a:ext cx="8229600" cy="5522807"/>
          </a:xfrm>
        </p:spPr>
        <p:txBody>
          <a:bodyPr/>
          <a:lstStyle/>
          <a:p>
            <a:r>
              <a:rPr dirty="0" err="1"/>
              <a:t>Bilan</a:t>
            </a:r>
            <a:r>
              <a:rPr dirty="0"/>
              <a:t> du </a:t>
            </a:r>
            <a:r>
              <a:rPr dirty="0" err="1"/>
              <a:t>projet</a:t>
            </a:r>
            <a:r>
              <a:rPr dirty="0"/>
              <a:t> Forecast 2.0</a:t>
            </a:r>
            <a:endParaRPr lang="fr-FR" dirty="0"/>
          </a:p>
          <a:p>
            <a:endParaRPr dirty="0"/>
          </a:p>
          <a:p>
            <a:pPr lvl="1"/>
            <a:r>
              <a:rPr dirty="0" err="1"/>
              <a:t>Objectifs</a:t>
            </a:r>
            <a:r>
              <a:rPr dirty="0"/>
              <a:t> </a:t>
            </a:r>
            <a:r>
              <a:rPr dirty="0" err="1"/>
              <a:t>atteints</a:t>
            </a:r>
            <a:r>
              <a:rPr dirty="0"/>
              <a:t> : Pipeline </a:t>
            </a:r>
            <a:r>
              <a:rPr dirty="0" err="1"/>
              <a:t>fonctionnel</a:t>
            </a:r>
            <a:r>
              <a:rPr dirty="0"/>
              <a:t> et </a:t>
            </a:r>
            <a:r>
              <a:rPr dirty="0" err="1"/>
              <a:t>données</a:t>
            </a:r>
            <a:r>
              <a:rPr dirty="0"/>
              <a:t> </a:t>
            </a:r>
            <a:r>
              <a:rPr dirty="0" err="1"/>
              <a:t>centralisées</a:t>
            </a:r>
            <a:r>
              <a:rPr dirty="0"/>
              <a:t>.</a:t>
            </a:r>
            <a:br>
              <a:rPr lang="fr-FR" dirty="0"/>
            </a:br>
            <a:endParaRPr dirty="0"/>
          </a:p>
          <a:p>
            <a:pPr lvl="1"/>
            <a:r>
              <a:rPr dirty="0" err="1"/>
              <a:t>Livrable</a:t>
            </a:r>
            <a:r>
              <a:rPr dirty="0"/>
              <a:t> : Base de </a:t>
            </a:r>
            <a:r>
              <a:rPr dirty="0" err="1"/>
              <a:t>données</a:t>
            </a:r>
            <a:r>
              <a:rPr dirty="0"/>
              <a:t> </a:t>
            </a:r>
            <a:r>
              <a:rPr dirty="0" err="1"/>
              <a:t>prête</a:t>
            </a:r>
            <a:r>
              <a:rPr dirty="0"/>
              <a:t> pour </a:t>
            </a:r>
            <a:r>
              <a:rPr dirty="0" err="1"/>
              <a:t>l'équipe</a:t>
            </a:r>
            <a:r>
              <a:rPr dirty="0"/>
              <a:t> Data Science.</a:t>
            </a:r>
            <a:br>
              <a:rPr lang="fr-FR" dirty="0"/>
            </a:br>
            <a:endParaRPr dirty="0"/>
          </a:p>
          <a:p>
            <a:pPr lvl="1"/>
            <a:r>
              <a:rPr dirty="0" err="1"/>
              <a:t>Améliorations</a:t>
            </a:r>
            <a:r>
              <a:rPr dirty="0"/>
              <a:t> futures : CI/CD, </a:t>
            </a:r>
            <a:r>
              <a:rPr dirty="0" err="1"/>
              <a:t>ajout</a:t>
            </a:r>
            <a:r>
              <a:rPr dirty="0"/>
              <a:t> de sources temps </a:t>
            </a:r>
            <a:r>
              <a:rPr dirty="0" err="1"/>
              <a:t>réel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9351"/>
          </a:xfrm>
        </p:spPr>
        <p:txBody>
          <a:bodyPr/>
          <a:lstStyle/>
          <a:p>
            <a:r>
              <a:rPr lang="fr-FR" dirty="0"/>
              <a:t>Contexte et Enjeux : </a:t>
            </a:r>
            <a:r>
              <a:rPr lang="fr-FR" dirty="0" err="1"/>
              <a:t>GreenCoop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4184"/>
            <a:ext cx="9144000" cy="5613816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Objectif : Améliorer les prévisions de demande d'électricité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Entreprise : </a:t>
            </a:r>
            <a:r>
              <a:rPr lang="fr-FR" dirty="0" err="1"/>
              <a:t>GreenCoop</a:t>
            </a:r>
            <a:r>
              <a:rPr lang="fr-FR" dirty="0"/>
              <a:t>, fournisseur d'électricité renouvelable.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Problématique : Manque de données météo fiables dans certaines zones (Hauts-de-France, Belgique).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Enjeux </a:t>
            </a:r>
            <a:r>
              <a:rPr lang="fr-FR" dirty="0" err="1"/>
              <a:t>Forecast</a:t>
            </a:r>
            <a:r>
              <a:rPr lang="fr-FR" dirty="0"/>
              <a:t> 2.0 : Équilibrer le réseau, optimiser la production et réduire les coûts.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Mission : Intégrer de nouvelles sources (</a:t>
            </a:r>
            <a:r>
              <a:rPr lang="fr-FR" dirty="0" err="1"/>
              <a:t>InfoClimat</a:t>
            </a:r>
            <a:r>
              <a:rPr lang="fr-FR" dirty="0"/>
              <a:t>, </a:t>
            </a:r>
            <a:r>
              <a:rPr lang="fr-FR" dirty="0" err="1"/>
              <a:t>Weather</a:t>
            </a:r>
            <a:r>
              <a:rPr lang="fr-FR" dirty="0"/>
              <a:t> Underground).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624F1-674F-AD0D-D98D-1A6755038A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011680" y="0"/>
            <a:ext cx="51206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9548"/>
          </a:xfrm>
        </p:spPr>
        <p:txBody>
          <a:bodyPr>
            <a:normAutofit fontScale="90000"/>
          </a:bodyPr>
          <a:lstStyle/>
          <a:p>
            <a:r>
              <a:rPr dirty="0" err="1"/>
              <a:t>Processus</a:t>
            </a:r>
            <a:r>
              <a:rPr dirty="0"/>
              <a:t> de </a:t>
            </a:r>
            <a:r>
              <a:rPr dirty="0" err="1"/>
              <a:t>Traitement</a:t>
            </a:r>
            <a:r>
              <a:rPr dirty="0"/>
              <a:t> des </a:t>
            </a:r>
            <a:r>
              <a:rPr dirty="0" err="1"/>
              <a:t>Données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15000"/>
          </a:xfrm>
        </p:spPr>
        <p:txBody>
          <a:bodyPr>
            <a:normAutofit fontScale="77500" lnSpcReduction="20000"/>
          </a:bodyPr>
          <a:lstStyle/>
          <a:p>
            <a:r>
              <a:rPr dirty="0" err="1"/>
              <a:t>Approche</a:t>
            </a:r>
            <a:r>
              <a:rPr dirty="0"/>
              <a:t> ETL (Extract, Transform, Load)</a:t>
            </a:r>
            <a:br>
              <a:rPr lang="fr-FR" dirty="0"/>
            </a:br>
            <a:endParaRPr dirty="0"/>
          </a:p>
          <a:p>
            <a:pPr lvl="1">
              <a:lnSpc>
                <a:spcPct val="160000"/>
              </a:lnSpc>
            </a:pPr>
            <a:r>
              <a:rPr dirty="0" err="1"/>
              <a:t>Collecte</a:t>
            </a:r>
            <a:r>
              <a:rPr dirty="0"/>
              <a:t> : Extraction </a:t>
            </a:r>
            <a:r>
              <a:rPr dirty="0" err="1"/>
              <a:t>automatisée</a:t>
            </a:r>
            <a:r>
              <a:rPr dirty="0"/>
              <a:t> via </a:t>
            </a:r>
            <a:r>
              <a:rPr dirty="0" err="1"/>
              <a:t>Airbyte</a:t>
            </a:r>
            <a:r>
              <a:rPr dirty="0"/>
              <a:t> (Sources Excel &amp; JSON)</a:t>
            </a:r>
            <a:r>
              <a:rPr lang="fr-FR" dirty="0"/>
              <a:t> vers un </a:t>
            </a:r>
            <a:r>
              <a:rPr lang="fr-FR" dirty="0" err="1"/>
              <a:t>Bucket</a:t>
            </a:r>
            <a:r>
              <a:rPr lang="fr-FR" dirty="0"/>
              <a:t> S3</a:t>
            </a:r>
            <a:r>
              <a:rPr dirty="0"/>
              <a:t>.</a:t>
            </a:r>
            <a:endParaRPr lang="fr-FR" dirty="0"/>
          </a:p>
          <a:p>
            <a:pPr lvl="1">
              <a:lnSpc>
                <a:spcPct val="160000"/>
              </a:lnSpc>
            </a:pPr>
            <a:r>
              <a:rPr lang="fr-FR" dirty="0" err="1"/>
              <a:t>Staging</a:t>
            </a:r>
            <a:r>
              <a:rPr lang="fr-FR" dirty="0"/>
              <a:t> : Chargement initial des données brutes en zone de </a:t>
            </a:r>
            <a:r>
              <a:rPr lang="fr-FR" i="1" dirty="0" err="1"/>
              <a:t>staging</a:t>
            </a:r>
            <a:r>
              <a:rPr lang="fr-FR" dirty="0"/>
              <a:t> pour le suivi </a:t>
            </a:r>
          </a:p>
          <a:p>
            <a:pPr lvl="1">
              <a:lnSpc>
                <a:spcPct val="160000"/>
              </a:lnSpc>
            </a:pPr>
            <a:r>
              <a:rPr lang="fr-FR" dirty="0"/>
              <a:t>Validation Data </a:t>
            </a:r>
            <a:r>
              <a:rPr lang="fr-FR" dirty="0" err="1"/>
              <a:t>Quality</a:t>
            </a:r>
            <a:endParaRPr lang="fr-FR" dirty="0"/>
          </a:p>
          <a:p>
            <a:pPr lvl="1">
              <a:lnSpc>
                <a:spcPct val="160000"/>
              </a:lnSpc>
            </a:pPr>
            <a:r>
              <a:rPr lang="fr-FR" dirty="0"/>
              <a:t>Transformation</a:t>
            </a:r>
            <a:r>
              <a:rPr lang="fr-FR" b="1" dirty="0"/>
              <a:t> :</a:t>
            </a:r>
            <a:r>
              <a:rPr lang="fr-FR" dirty="0"/>
              <a:t> Nettoyage, standardisation et normalisation</a:t>
            </a:r>
          </a:p>
          <a:p>
            <a:pPr lvl="1">
              <a:lnSpc>
                <a:spcPct val="160000"/>
              </a:lnSpc>
            </a:pPr>
            <a:r>
              <a:rPr lang="fr-FR" dirty="0"/>
              <a:t>Stockage</a:t>
            </a:r>
            <a:r>
              <a:rPr lang="fr-FR" b="1" dirty="0"/>
              <a:t> :</a:t>
            </a:r>
            <a:r>
              <a:rPr lang="fr-FR" dirty="0"/>
              <a:t> Chargement des enregistrements validés et transformés </a:t>
            </a:r>
          </a:p>
          <a:p>
            <a:pPr lvl="1">
              <a:lnSpc>
                <a:spcPct val="160000"/>
              </a:lnSpc>
            </a:pPr>
            <a:r>
              <a:rPr lang="fr-FR" dirty="0"/>
              <a:t>Tests Post-Chargement : Tests finaux sur la Collection Finale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55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0DC16-545D-4AEC-A35F-F4774F9AAB4C}"/>
              </a:ext>
            </a:extLst>
          </p:cNvPr>
          <p:cNvSpPr txBox="1"/>
          <p:nvPr/>
        </p:nvSpPr>
        <p:spPr>
          <a:xfrm>
            <a:off x="1828800" y="0"/>
            <a:ext cx="5621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LOGIGRAMME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B656A-ECD9-0CC4-FE15-EDEF30B1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996"/>
            <a:ext cx="9144000" cy="57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2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Mise en œuvre : Ingestion via Airbyte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Configuration des pipelines </a:t>
            </a:r>
            <a:r>
              <a:rPr dirty="0" err="1"/>
              <a:t>d'extraction</a:t>
            </a:r>
            <a:endParaRPr dirty="0"/>
          </a:p>
          <a:p>
            <a:pPr lvl="1">
              <a:lnSpc>
                <a:spcPct val="150000"/>
              </a:lnSpc>
            </a:pPr>
            <a:r>
              <a:rPr dirty="0"/>
              <a:t>Sources </a:t>
            </a:r>
            <a:r>
              <a:rPr dirty="0" err="1"/>
              <a:t>connectées</a:t>
            </a:r>
            <a:r>
              <a:rPr dirty="0"/>
              <a:t> : </a:t>
            </a:r>
            <a:r>
              <a:rPr dirty="0" err="1"/>
              <a:t>Fichiers</a:t>
            </a:r>
            <a:r>
              <a:rPr dirty="0"/>
              <a:t> plats (Excel) et API/JSON.</a:t>
            </a:r>
          </a:p>
          <a:p>
            <a:pPr lvl="1">
              <a:lnSpc>
                <a:spcPct val="150000"/>
              </a:lnSpc>
            </a:pPr>
            <a:r>
              <a:rPr dirty="0"/>
              <a:t>Destination : AWS S3 (Bucket de </a:t>
            </a:r>
            <a:r>
              <a:rPr dirty="0" err="1"/>
              <a:t>réception</a:t>
            </a:r>
            <a:r>
              <a:rPr dirty="0"/>
              <a:t>).</a:t>
            </a:r>
          </a:p>
          <a:p>
            <a:pPr lvl="1">
              <a:lnSpc>
                <a:spcPct val="150000"/>
              </a:lnSpc>
            </a:pPr>
            <a:r>
              <a:rPr dirty="0" err="1"/>
              <a:t>Fréquence</a:t>
            </a:r>
            <a:r>
              <a:rPr dirty="0"/>
              <a:t> : </a:t>
            </a:r>
            <a:r>
              <a:rPr dirty="0" err="1"/>
              <a:t>Synchronisation</a:t>
            </a:r>
            <a:r>
              <a:rPr dirty="0"/>
              <a:t> </a:t>
            </a:r>
            <a:r>
              <a:rPr lang="fr-FR" dirty="0"/>
              <a:t>Manuelle</a:t>
            </a:r>
            <a:r>
              <a:rPr dirty="0"/>
              <a:t>.</a:t>
            </a:r>
          </a:p>
          <a:p>
            <a:pPr lvl="1">
              <a:lnSpc>
                <a:spcPct val="150000"/>
              </a:lnSpc>
            </a:pPr>
            <a:r>
              <a:rPr dirty="0" err="1"/>
              <a:t>Statut</a:t>
            </a:r>
            <a:r>
              <a:rPr dirty="0"/>
              <a:t> : </a:t>
            </a:r>
            <a:r>
              <a:rPr dirty="0" err="1"/>
              <a:t>Connexions</a:t>
            </a:r>
            <a:r>
              <a:rPr dirty="0"/>
              <a:t> </a:t>
            </a:r>
            <a:r>
              <a:rPr dirty="0" err="1"/>
              <a:t>valides</a:t>
            </a:r>
            <a:r>
              <a:rPr dirty="0"/>
              <a:t> et </a:t>
            </a:r>
            <a:r>
              <a:rPr dirty="0" err="1"/>
              <a:t>fonctionnelles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66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30ACAA-6ADE-C7FA-4781-18F6FD4B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161"/>
            <a:ext cx="9144000" cy="4219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AA32B-9ED0-0F76-B694-6EA8E7366C2A}"/>
              </a:ext>
            </a:extLst>
          </p:cNvPr>
          <p:cNvSpPr txBox="1"/>
          <p:nvPr/>
        </p:nvSpPr>
        <p:spPr>
          <a:xfrm>
            <a:off x="3267856" y="179881"/>
            <a:ext cx="2608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/>
              <a:t>AIRBYTE</a:t>
            </a:r>
          </a:p>
        </p:txBody>
      </p:sp>
    </p:spTree>
    <p:extLst>
      <p:ext uri="{BB962C8B-B14F-4D97-AF65-F5344CB8AC3E}">
        <p14:creationId xmlns:p14="http://schemas.microsoft.com/office/powerpoint/2010/main" val="80059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871C1-6A3E-E9EA-783A-A1C42F32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493"/>
            <a:ext cx="9144000" cy="42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Modélisation</a:t>
            </a:r>
            <a:r>
              <a:rPr dirty="0"/>
              <a:t> des </a:t>
            </a:r>
            <a:r>
              <a:rPr dirty="0" err="1"/>
              <a:t>Données</a:t>
            </a:r>
            <a:r>
              <a:rPr dirty="0"/>
              <a:t> : </a:t>
            </a:r>
            <a:br>
              <a:rPr lang="fr-FR" dirty="0"/>
            </a:br>
            <a:r>
              <a:rPr dirty="0" err="1"/>
              <a:t>Schéma</a:t>
            </a:r>
            <a:r>
              <a:rPr dirty="0"/>
              <a:t> 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5374"/>
          </a:xfrm>
        </p:spPr>
        <p:txBody>
          <a:bodyPr>
            <a:normAutofit/>
          </a:bodyPr>
          <a:lstStyle/>
          <a:p>
            <a:r>
              <a:rPr dirty="0"/>
              <a:t>Choix </a:t>
            </a:r>
            <a:r>
              <a:rPr dirty="0" err="1"/>
              <a:t>d'une</a:t>
            </a:r>
            <a:r>
              <a:rPr dirty="0"/>
              <a:t> base NoSQL pour </a:t>
            </a:r>
            <a:r>
              <a:rPr dirty="0" err="1"/>
              <a:t>gérer</a:t>
            </a:r>
            <a:r>
              <a:rPr dirty="0"/>
              <a:t> </a:t>
            </a:r>
            <a:r>
              <a:rPr dirty="0" err="1"/>
              <a:t>l'hétérogénéité</a:t>
            </a:r>
            <a:r>
              <a:rPr dirty="0"/>
              <a:t> des sources</a:t>
            </a:r>
          </a:p>
          <a:p>
            <a:pPr lvl="1"/>
            <a:r>
              <a:rPr dirty="0"/>
              <a:t>Structure : Collection unique pour </a:t>
            </a:r>
            <a:r>
              <a:rPr dirty="0" err="1"/>
              <a:t>centraliser</a:t>
            </a:r>
            <a:r>
              <a:rPr dirty="0"/>
              <a:t> les </a:t>
            </a:r>
            <a:r>
              <a:rPr dirty="0" err="1"/>
              <a:t>données</a:t>
            </a:r>
            <a:r>
              <a:rPr dirty="0"/>
              <a:t> </a:t>
            </a:r>
            <a:r>
              <a:rPr dirty="0" err="1"/>
              <a:t>météo</a:t>
            </a:r>
            <a:r>
              <a:rPr dirty="0"/>
              <a:t>.</a:t>
            </a:r>
          </a:p>
          <a:p>
            <a:pPr lvl="1"/>
            <a:r>
              <a:rPr dirty="0" err="1"/>
              <a:t>Harmonisation</a:t>
            </a:r>
            <a:r>
              <a:rPr dirty="0"/>
              <a:t> : </a:t>
            </a:r>
            <a:r>
              <a:rPr dirty="0" err="1"/>
              <a:t>Clés</a:t>
            </a:r>
            <a:r>
              <a:rPr dirty="0"/>
              <a:t> </a:t>
            </a:r>
            <a:r>
              <a:rPr dirty="0" err="1"/>
              <a:t>standardisées</a:t>
            </a:r>
            <a:r>
              <a:rPr dirty="0"/>
              <a:t> (</a:t>
            </a:r>
            <a:r>
              <a:rPr dirty="0" err="1"/>
              <a:t>station_id</a:t>
            </a:r>
            <a:r>
              <a:rPr dirty="0"/>
              <a:t>, timestamp, temperature, source).</a:t>
            </a:r>
          </a:p>
          <a:p>
            <a:pPr lvl="1"/>
            <a:r>
              <a:rPr dirty="0"/>
              <a:t>Validation : </a:t>
            </a:r>
            <a:r>
              <a:rPr dirty="0" err="1"/>
              <a:t>Utilisation</a:t>
            </a:r>
            <a:r>
              <a:rPr dirty="0"/>
              <a:t> de JSON Schema Validator pour assurer </a:t>
            </a:r>
            <a:r>
              <a:rPr dirty="0" err="1"/>
              <a:t>l'intégrité</a:t>
            </a:r>
            <a:r>
              <a:rPr dirty="0"/>
              <a:t>.</a:t>
            </a:r>
          </a:p>
          <a:p>
            <a:pPr lvl="1"/>
            <a:r>
              <a:rPr dirty="0"/>
              <a:t>Justification : </a:t>
            </a:r>
            <a:r>
              <a:rPr dirty="0" err="1"/>
              <a:t>Facilite</a:t>
            </a:r>
            <a:r>
              <a:rPr dirty="0"/>
              <a:t> le </a:t>
            </a:r>
            <a:r>
              <a:rPr dirty="0" err="1"/>
              <a:t>requêtage</a:t>
            </a:r>
            <a:r>
              <a:rPr dirty="0"/>
              <a:t> pour les Data Scientists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CEA465-7BDC-AAFD-BE70-8CCBB51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4" y="2979505"/>
            <a:ext cx="8202170" cy="390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6AEBA6-ED6F-2780-9B7F-158510DB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91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461</Words>
  <Application>Microsoft Office PowerPoint</Application>
  <PresentationFormat>On-screen Show (4:3)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Infrastructure de Données - Projet Forecast 2.0</vt:lpstr>
      <vt:lpstr>Contexte et Enjeux : GreenCoop</vt:lpstr>
      <vt:lpstr>Processus de Traitement des Données</vt:lpstr>
      <vt:lpstr>PowerPoint Presentation</vt:lpstr>
      <vt:lpstr>Mise en œuvre : Ingestion via Airbyte</vt:lpstr>
      <vt:lpstr>PowerPoint Presentation</vt:lpstr>
      <vt:lpstr>PowerPoint Presentation</vt:lpstr>
      <vt:lpstr>Modélisation des Données :  Schéma MongoDB</vt:lpstr>
      <vt:lpstr>PowerPoint Presentation</vt:lpstr>
      <vt:lpstr>Architecture de l'Infrastructure</vt:lpstr>
      <vt:lpstr>Conteneurisation et Déploiement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Reporting : Qualité et Performance</vt:lpstr>
      <vt:lpstr>Conclusion et Démonstration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 de Données - Projet Forecast 2.0</dc:title>
  <dc:subject/>
  <dc:creator/>
  <cp:keywords/>
  <dc:description>generated using python-pptx</dc:description>
  <cp:lastModifiedBy>Rudy Desplan</cp:lastModifiedBy>
  <cp:revision>35</cp:revision>
  <dcterms:created xsi:type="dcterms:W3CDTF">2013-01-27T09:14:16Z</dcterms:created>
  <dcterms:modified xsi:type="dcterms:W3CDTF">2025-12-02T15:34:59Z</dcterms:modified>
  <cp:category/>
</cp:coreProperties>
</file>